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57" r:id="rId1"/>
  </p:sldMasterIdLst>
  <p:notesMasterIdLst>
    <p:notesMasterId r:id="rId21"/>
  </p:notesMasterIdLst>
  <p:sldIdLst>
    <p:sldId id="258" r:id="rId2"/>
    <p:sldId id="262" r:id="rId3"/>
    <p:sldId id="264" r:id="rId4"/>
    <p:sldId id="277" r:id="rId5"/>
    <p:sldId id="263" r:id="rId6"/>
    <p:sldId id="267" r:id="rId7"/>
    <p:sldId id="268" r:id="rId8"/>
    <p:sldId id="269" r:id="rId9"/>
    <p:sldId id="270" r:id="rId10"/>
    <p:sldId id="275" r:id="rId11"/>
    <p:sldId id="280" r:id="rId12"/>
    <p:sldId id="272" r:id="rId13"/>
    <p:sldId id="274" r:id="rId14"/>
    <p:sldId id="273" r:id="rId15"/>
    <p:sldId id="278" r:id="rId16"/>
    <p:sldId id="279" r:id="rId17"/>
    <p:sldId id="281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350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72AAA-AA6E-8245-9870-639219F3B63E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D89D5-A35B-9E40-9EA6-D8C731B6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9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  <a:p>
            <a:r>
              <a:rPr lang="en-US" dirty="0"/>
              <a:t>About Me</a:t>
            </a:r>
          </a:p>
          <a:p>
            <a:r>
              <a:rPr lang="en-US" dirty="0"/>
              <a:t>Data Frame</a:t>
            </a:r>
          </a:p>
          <a:p>
            <a:r>
              <a:rPr lang="en-US" dirty="0"/>
              <a:t>Scraping and Cleaning</a:t>
            </a:r>
          </a:p>
          <a:p>
            <a:r>
              <a:rPr lang="en-US" dirty="0"/>
              <a:t>Explanation of Columns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D89D5-A35B-9E40-9EA6-D8C731B6EF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8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D89D5-A35B-9E40-9EA6-D8C731B6EF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0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D89D5-A35B-9E40-9EA6-D8C731B6EF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D89D5-A35B-9E40-9EA6-D8C731B6EF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2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D89D5-A35B-9E40-9EA6-D8C731B6EF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5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D89D5-A35B-9E40-9EA6-D8C731B6EF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2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D89D5-A35B-9E40-9EA6-D8C731B6EF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9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D89D5-A35B-9E40-9EA6-D8C731B6EF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7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D89D5-A35B-9E40-9EA6-D8C731B6EF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4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3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8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49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1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8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6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3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7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3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0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66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607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6" r:id="rId6"/>
    <p:sldLayoutId id="2147484751" r:id="rId7"/>
    <p:sldLayoutId id="2147484752" r:id="rId8"/>
    <p:sldLayoutId id="2147484753" r:id="rId9"/>
    <p:sldLayoutId id="2147484755" r:id="rId10"/>
    <p:sldLayoutId id="2147484754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0C75-0133-4AF4-92B9-A60760285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71" b="23120"/>
          <a:stretch/>
        </p:blipFill>
        <p:spPr>
          <a:xfrm>
            <a:off x="20" y="3048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A1574-E853-754C-A075-74D95B088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PGA Tour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9C3EE-C7E1-EF46-8984-570AD8810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>
                    <a:alpha val="75000"/>
                  </a:srgbClr>
                </a:solidFill>
              </a:rPr>
              <a:t>Jonathan </a:t>
            </a:r>
            <a:r>
              <a:rPr lang="en-US" b="1" dirty="0" err="1">
                <a:solidFill>
                  <a:srgbClr val="FFFFFF">
                    <a:alpha val="75000"/>
                  </a:srgbClr>
                </a:solidFill>
              </a:rPr>
              <a:t>Nocek</a:t>
            </a:r>
            <a:r>
              <a:rPr lang="en-US" b="1" dirty="0">
                <a:solidFill>
                  <a:srgbClr val="FFFFFF">
                    <a:alpha val="75000"/>
                  </a:srgbClr>
                </a:solidFill>
              </a:rPr>
              <a:t> – Illinois Wesleyan university</a:t>
            </a:r>
          </a:p>
        </p:txBody>
      </p:sp>
    </p:spTree>
    <p:extLst>
      <p:ext uri="{BB962C8B-B14F-4D97-AF65-F5344CB8AC3E}">
        <p14:creationId xmlns:p14="http://schemas.microsoft.com/office/powerpoint/2010/main" val="1537925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87BC5A-A8F7-489F-8982-70E610E94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89BD3B-D523-4770-93E8-3E1DDE2B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FCD5A8-05B8-424F-964A-EB97BE65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399CA48-7DFC-324A-9B03-4654A48E8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" t="3643" r="12844"/>
          <a:stretch/>
        </p:blipFill>
        <p:spPr>
          <a:xfrm>
            <a:off x="38099" y="1005840"/>
            <a:ext cx="3837055" cy="385190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6DB9C-762D-8E4E-81A7-29D302155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6" t="1050" r="12664"/>
          <a:stretch/>
        </p:blipFill>
        <p:spPr>
          <a:xfrm>
            <a:off x="3913253" y="1005839"/>
            <a:ext cx="3837055" cy="3904977"/>
          </a:xfrm>
          <a:prstGeom prst="rect">
            <a:avLst/>
          </a:prstGeom>
        </p:spPr>
      </p:pic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700AF22-E187-104F-BFAC-4552BACF3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529" t="6146" r="17726"/>
          <a:stretch/>
        </p:blipFill>
        <p:spPr>
          <a:xfrm>
            <a:off x="7750308" y="1055118"/>
            <a:ext cx="3913253" cy="38204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03A40-A57B-A445-9B8C-91F21623C0E7}"/>
              </a:ext>
            </a:extLst>
          </p:cNvPr>
          <p:cNvSpPr txBox="1"/>
          <p:nvPr/>
        </p:nvSpPr>
        <p:spPr>
          <a:xfrm>
            <a:off x="536448" y="548640"/>
            <a:ext cx="36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Fairway vs. Scoring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050EF3-8014-AC44-B328-BB03A895CFE1}"/>
              </a:ext>
            </a:extLst>
          </p:cNvPr>
          <p:cNvSpPr/>
          <p:nvPr/>
        </p:nvSpPr>
        <p:spPr>
          <a:xfrm>
            <a:off x="4244342" y="617213"/>
            <a:ext cx="3700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Distance vs. Scoring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029FA4-4DCA-4B45-9023-E730AEA2EB21}"/>
              </a:ext>
            </a:extLst>
          </p:cNvPr>
          <p:cNvSpPr/>
          <p:nvPr/>
        </p:nvSpPr>
        <p:spPr>
          <a:xfrm>
            <a:off x="8042147" y="601248"/>
            <a:ext cx="3700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Greens vs. Scoring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68A38-0C50-B646-88A5-0B436F2B2C52}"/>
              </a:ext>
            </a:extLst>
          </p:cNvPr>
          <p:cNvSpPr txBox="1"/>
          <p:nvPr/>
        </p:nvSpPr>
        <p:spPr>
          <a:xfrm>
            <a:off x="446533" y="5947454"/>
            <a:ext cx="1129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Observation: Greens and Distance are more important to scoring than fairways (accuracy)</a:t>
            </a:r>
          </a:p>
        </p:txBody>
      </p:sp>
    </p:spTree>
    <p:extLst>
      <p:ext uri="{BB962C8B-B14F-4D97-AF65-F5344CB8AC3E}">
        <p14:creationId xmlns:p14="http://schemas.microsoft.com/office/powerpoint/2010/main" val="118234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48E26-2472-1849-9DE1-C5AD0982DFF9}"/>
              </a:ext>
            </a:extLst>
          </p:cNvPr>
          <p:cNvSpPr/>
          <p:nvPr/>
        </p:nvSpPr>
        <p:spPr>
          <a:xfrm>
            <a:off x="477012" y="6421314"/>
            <a:ext cx="1123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Observation: Greens and Distance are more important to scoring than fairways (accuracy)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684CCF-E851-B44D-8A23-8244DFCEF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3" t="3042" r="5745" b="4930"/>
          <a:stretch/>
        </p:blipFill>
        <p:spPr>
          <a:xfrm>
            <a:off x="4256252" y="480060"/>
            <a:ext cx="3267168" cy="578334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ED02C20-0E8B-1D4C-9E44-8E21365BB33E}"/>
              </a:ext>
            </a:extLst>
          </p:cNvPr>
          <p:cNvSpPr/>
          <p:nvPr/>
        </p:nvSpPr>
        <p:spPr>
          <a:xfrm>
            <a:off x="5096256" y="1987296"/>
            <a:ext cx="1804416" cy="2109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45E8A9-316F-0640-A93E-6864C374DC1F}"/>
              </a:ext>
            </a:extLst>
          </p:cNvPr>
          <p:cNvSpPr/>
          <p:nvPr/>
        </p:nvSpPr>
        <p:spPr>
          <a:xfrm>
            <a:off x="4852416" y="1207008"/>
            <a:ext cx="1987690" cy="743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108747-390F-B947-B1A1-BAC03CDE8C73}"/>
              </a:ext>
            </a:extLst>
          </p:cNvPr>
          <p:cNvSpPr/>
          <p:nvPr/>
        </p:nvSpPr>
        <p:spPr>
          <a:xfrm>
            <a:off x="5091433" y="1223010"/>
            <a:ext cx="1211831" cy="48387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EC682C-149D-5848-906D-F3A26CE42836}"/>
              </a:ext>
            </a:extLst>
          </p:cNvPr>
          <p:cNvSpPr/>
          <p:nvPr/>
        </p:nvSpPr>
        <p:spPr>
          <a:xfrm>
            <a:off x="4706112" y="5254752"/>
            <a:ext cx="1597152" cy="917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2FBA9D-C9A1-F14A-A24B-E60953EF6A88}"/>
              </a:ext>
            </a:extLst>
          </p:cNvPr>
          <p:cNvCxnSpPr/>
          <p:nvPr/>
        </p:nvCxnSpPr>
        <p:spPr>
          <a:xfrm flipV="1">
            <a:off x="2523744" y="1609344"/>
            <a:ext cx="2328672" cy="341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E6D20FD-39D3-E044-956C-C572FC18AD30}"/>
              </a:ext>
            </a:extLst>
          </p:cNvPr>
          <p:cNvSpPr/>
          <p:nvPr/>
        </p:nvSpPr>
        <p:spPr>
          <a:xfrm>
            <a:off x="1066354" y="1872758"/>
            <a:ext cx="1652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Around the Green (ATG)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3361B2-BD00-B84C-A071-3A72CE97C29F}"/>
              </a:ext>
            </a:extLst>
          </p:cNvPr>
          <p:cNvCxnSpPr/>
          <p:nvPr/>
        </p:nvCxnSpPr>
        <p:spPr>
          <a:xfrm flipV="1">
            <a:off x="2762761" y="3441192"/>
            <a:ext cx="2328672" cy="341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B2344E4-C7AF-A840-92ED-41A8B405EDC9}"/>
              </a:ext>
            </a:extLst>
          </p:cNvPr>
          <p:cNvSpPr/>
          <p:nvPr/>
        </p:nvSpPr>
        <p:spPr>
          <a:xfrm>
            <a:off x="867379" y="3619589"/>
            <a:ext cx="2050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Approach (APP)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7F3AB1-9CA7-574C-B5B2-893BA4F9F7F9}"/>
              </a:ext>
            </a:extLst>
          </p:cNvPr>
          <p:cNvCxnSpPr>
            <a:cxnSpLocks/>
          </p:cNvCxnSpPr>
          <p:nvPr/>
        </p:nvCxnSpPr>
        <p:spPr>
          <a:xfrm flipH="1">
            <a:off x="6262905" y="4629150"/>
            <a:ext cx="2531168" cy="918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3058681-93E7-124F-A7BA-35BC35D70D00}"/>
              </a:ext>
            </a:extLst>
          </p:cNvPr>
          <p:cNvSpPr/>
          <p:nvPr/>
        </p:nvSpPr>
        <p:spPr>
          <a:xfrm>
            <a:off x="8868601" y="4444484"/>
            <a:ext cx="2050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Off the Tee (OTT)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C209F0-39D8-E544-A4D4-AFF71648760B}"/>
              </a:ext>
            </a:extLst>
          </p:cNvPr>
          <p:cNvSpPr/>
          <p:nvPr/>
        </p:nvSpPr>
        <p:spPr>
          <a:xfrm>
            <a:off x="8538289" y="1098661"/>
            <a:ext cx="2050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B452ED-8194-8D48-BF56-614EF86A724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38955" y="1283327"/>
            <a:ext cx="2199334" cy="1983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EC6813B-E535-D743-A40B-86CB7DF33318}"/>
              </a:ext>
            </a:extLst>
          </p:cNvPr>
          <p:cNvSpPr/>
          <p:nvPr/>
        </p:nvSpPr>
        <p:spPr>
          <a:xfrm>
            <a:off x="8639044" y="1098661"/>
            <a:ext cx="2050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Putting (P)</a:t>
            </a:r>
          </a:p>
        </p:txBody>
      </p:sp>
    </p:spTree>
    <p:extLst>
      <p:ext uri="{BB962C8B-B14F-4D97-AF65-F5344CB8AC3E}">
        <p14:creationId xmlns:p14="http://schemas.microsoft.com/office/powerpoint/2010/main" val="344916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F528C-1287-0E40-9853-C55F8140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310" y="676166"/>
            <a:ext cx="8839777" cy="5505668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A407F90-FF59-B540-B398-2DDD10C6B5FA}"/>
              </a:ext>
            </a:extLst>
          </p:cNvPr>
          <p:cNvSpPr/>
          <p:nvPr/>
        </p:nvSpPr>
        <p:spPr>
          <a:xfrm>
            <a:off x="4210770" y="1028700"/>
            <a:ext cx="4833217" cy="93859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4F07E44C-EB3D-0E4E-AA8F-56B9575BD844}"/>
              </a:ext>
            </a:extLst>
          </p:cNvPr>
          <p:cNvSpPr/>
          <p:nvPr/>
        </p:nvSpPr>
        <p:spPr>
          <a:xfrm>
            <a:off x="1735831" y="1208405"/>
            <a:ext cx="1536007" cy="57918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CBAA1EA0-67E3-8843-B9C5-01D7FCB25319}"/>
              </a:ext>
            </a:extLst>
          </p:cNvPr>
          <p:cNvSpPr/>
          <p:nvPr/>
        </p:nvSpPr>
        <p:spPr>
          <a:xfrm>
            <a:off x="4241829" y="5266101"/>
            <a:ext cx="4802157" cy="93859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25C2E1-EA63-CF43-AE66-686495FCD69D}"/>
              </a:ext>
            </a:extLst>
          </p:cNvPr>
          <p:cNvSpPr/>
          <p:nvPr/>
        </p:nvSpPr>
        <p:spPr>
          <a:xfrm>
            <a:off x="446534" y="6407750"/>
            <a:ext cx="1123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Observation: Putting is not very important (Drive for show and putt for dough?)</a:t>
            </a:r>
          </a:p>
        </p:txBody>
      </p:sp>
    </p:spTree>
    <p:extLst>
      <p:ext uri="{BB962C8B-B14F-4D97-AF65-F5344CB8AC3E}">
        <p14:creationId xmlns:p14="http://schemas.microsoft.com/office/powerpoint/2010/main" val="30384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DBE8B-A88F-464A-8D7B-31E87BFD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888683"/>
            <a:ext cx="5646862" cy="495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561AD8-DE37-F240-94B3-252E86575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45" y="768351"/>
            <a:ext cx="5791200" cy="5003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D5E48A8-CAAD-A143-BC3F-264BE7BE4DB1}"/>
              </a:ext>
            </a:extLst>
          </p:cNvPr>
          <p:cNvSpPr/>
          <p:nvPr/>
        </p:nvSpPr>
        <p:spPr>
          <a:xfrm>
            <a:off x="5188616" y="957262"/>
            <a:ext cx="635129" cy="485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B9BD1D-DF6C-5A48-A7F6-2BC5C8F56F28}"/>
              </a:ext>
            </a:extLst>
          </p:cNvPr>
          <p:cNvSpPr/>
          <p:nvPr/>
        </p:nvSpPr>
        <p:spPr>
          <a:xfrm>
            <a:off x="10402080" y="957261"/>
            <a:ext cx="885765" cy="324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1F821-9F5F-4A45-BDBC-ADE6417A8B52}"/>
              </a:ext>
            </a:extLst>
          </p:cNvPr>
          <p:cNvSpPr/>
          <p:nvPr/>
        </p:nvSpPr>
        <p:spPr>
          <a:xfrm>
            <a:off x="4373705" y="1327148"/>
            <a:ext cx="754984" cy="4330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9976D9-D15E-DA43-85F5-B1D4655FD17B}"/>
              </a:ext>
            </a:extLst>
          </p:cNvPr>
          <p:cNvSpPr/>
          <p:nvPr/>
        </p:nvSpPr>
        <p:spPr>
          <a:xfrm>
            <a:off x="9516314" y="1327148"/>
            <a:ext cx="885765" cy="444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4BCEAD-04B6-D347-BC7B-31C2D8378CA9}"/>
              </a:ext>
            </a:extLst>
          </p:cNvPr>
          <p:cNvSpPr/>
          <p:nvPr/>
        </p:nvSpPr>
        <p:spPr>
          <a:xfrm>
            <a:off x="446534" y="6407750"/>
            <a:ext cx="1123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Observation: Good ball striking will lead to good scoring. Good putting might not.</a:t>
            </a:r>
          </a:p>
        </p:txBody>
      </p:sp>
    </p:spTree>
    <p:extLst>
      <p:ext uri="{BB962C8B-B14F-4D97-AF65-F5344CB8AC3E}">
        <p14:creationId xmlns:p14="http://schemas.microsoft.com/office/powerpoint/2010/main" val="365265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73FD7-2C38-DA4B-9C35-1F743219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502920"/>
            <a:ext cx="4149854" cy="58692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2E0CE1-04DF-AB48-8844-C443A571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12" y="2521281"/>
            <a:ext cx="7363076" cy="19392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82B62C7-AAA4-1048-837F-9BE1E3935912}"/>
              </a:ext>
            </a:extLst>
          </p:cNvPr>
          <p:cNvSpPr/>
          <p:nvPr/>
        </p:nvSpPr>
        <p:spPr>
          <a:xfrm>
            <a:off x="7596892" y="2572030"/>
            <a:ext cx="1809748" cy="189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BF7F13-82A6-9B49-8F45-E166478F65C3}"/>
              </a:ext>
            </a:extLst>
          </p:cNvPr>
          <p:cNvSpPr/>
          <p:nvPr/>
        </p:nvSpPr>
        <p:spPr>
          <a:xfrm>
            <a:off x="446534" y="6407750"/>
            <a:ext cx="1123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Observation: Good players hit it farther. Distance can add up over a round.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7E831F-472F-AE43-83F1-3752EA940716}"/>
              </a:ext>
            </a:extLst>
          </p:cNvPr>
          <p:cNvSpPr/>
          <p:nvPr/>
        </p:nvSpPr>
        <p:spPr>
          <a:xfrm>
            <a:off x="10802112" y="2593418"/>
            <a:ext cx="723520" cy="189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9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BF7F13-82A6-9B49-8F45-E166478F65C3}"/>
              </a:ext>
            </a:extLst>
          </p:cNvPr>
          <p:cNvSpPr/>
          <p:nvPr/>
        </p:nvSpPr>
        <p:spPr>
          <a:xfrm>
            <a:off x="446534" y="6407750"/>
            <a:ext cx="1123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Observation: As driving distance goes up, Birdie average goes up and Bogey average goes down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C57912-600F-6242-A88F-4FBC9C8B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56435"/>
            <a:ext cx="10972800" cy="57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8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9AD4F-C967-A74A-B03D-18FB0FE6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1073231"/>
            <a:ext cx="3552442" cy="4711539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Observations</a:t>
            </a:r>
            <a:endParaRPr lang="en-US" sz="30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E5499-5E43-3F4B-B4A4-05904397B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6599582" cy="4711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What separates PGA TOUR Golfers?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”Drive for show, putt for dough” is not true.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”Bomb and Gouge” is the current state of the TOUR</a:t>
            </a:r>
          </a:p>
          <a:p>
            <a:pPr lvl="1"/>
            <a:r>
              <a:rPr lang="en-US" sz="1800" b="1" dirty="0">
                <a:solidFill>
                  <a:srgbClr val="FFFFFF"/>
                </a:solidFill>
              </a:rPr>
              <a:t>Hitting it far &gt; being accurate</a:t>
            </a:r>
          </a:p>
          <a:p>
            <a:pPr lvl="1"/>
            <a:r>
              <a:rPr lang="en-US" sz="1800" b="1" dirty="0">
                <a:solidFill>
                  <a:srgbClr val="FFFFFF"/>
                </a:solidFill>
              </a:rPr>
              <a:t>Hitting it far &gt; putting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Driving and Irons are the keys to consistent golf</a:t>
            </a:r>
          </a:p>
          <a:p>
            <a:endParaRPr lang="en-US" sz="2000" b="1" dirty="0">
              <a:solidFill>
                <a:srgbClr val="FFFFFF"/>
              </a:solidFill>
            </a:endParaRPr>
          </a:p>
          <a:p>
            <a:endParaRPr lang="en-US" sz="2000" b="1" dirty="0">
              <a:solidFill>
                <a:srgbClr val="FFFFFF"/>
              </a:solidFill>
            </a:endParaRPr>
          </a:p>
          <a:p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918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FB2195-DC27-0F4C-86A7-849C826F1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Potential future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61B641-A751-F54F-951A-BD1A80CE6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830" y="1250379"/>
            <a:ext cx="7746206" cy="435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8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938CC-0647-9243-A870-05D7116E2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07" y="229634"/>
            <a:ext cx="6562803" cy="63987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ADFE97-83EB-7E40-8482-0DA4D57D1BE5}"/>
              </a:ext>
            </a:extLst>
          </p:cNvPr>
          <p:cNvSpPr/>
          <p:nvPr/>
        </p:nvSpPr>
        <p:spPr>
          <a:xfrm>
            <a:off x="10102992" y="1069973"/>
            <a:ext cx="1226996" cy="5430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70FB2-14F9-1945-B193-3129F6479D65}"/>
              </a:ext>
            </a:extLst>
          </p:cNvPr>
          <p:cNvSpPr txBox="1"/>
          <p:nvPr/>
        </p:nvSpPr>
        <p:spPr>
          <a:xfrm>
            <a:off x="609906" y="882650"/>
            <a:ext cx="3681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FUTURE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CB2D76-AEE4-5B4D-B461-FE2CFEF74D81}"/>
              </a:ext>
            </a:extLst>
          </p:cNvPr>
          <p:cNvSpPr txBox="1">
            <a:spLocks/>
          </p:cNvSpPr>
          <p:nvPr/>
        </p:nvSpPr>
        <p:spPr>
          <a:xfrm>
            <a:off x="609906" y="1670522"/>
            <a:ext cx="3568661" cy="495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Why has driving distance increased?</a:t>
            </a:r>
          </a:p>
          <a:p>
            <a:pPr lvl="1"/>
            <a:r>
              <a:rPr lang="en-US" sz="2000" b="1" dirty="0"/>
              <a:t>Better athletes?</a:t>
            </a:r>
          </a:p>
          <a:p>
            <a:pPr lvl="1"/>
            <a:r>
              <a:rPr lang="en-US" sz="2000" b="1" dirty="0"/>
              <a:t>Better technology?</a:t>
            </a:r>
          </a:p>
          <a:p>
            <a:r>
              <a:rPr lang="en-US" sz="2200" b="1" dirty="0"/>
              <a:t>In the future</a:t>
            </a:r>
          </a:p>
          <a:p>
            <a:pPr lvl="1"/>
            <a:r>
              <a:rPr lang="en-US" sz="2000" b="1" dirty="0"/>
              <a:t>Is there a maximum driving distance that we are approaching?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598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477E-406A-F042-81F7-4EDB5A91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07EE5-EB55-004A-8764-0D08DEB0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3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569A4DF-E459-434A-AB2C-829D046F1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" r="868" b="-3"/>
          <a:stretch/>
        </p:blipFill>
        <p:spPr>
          <a:xfrm>
            <a:off x="-3" y="10"/>
            <a:ext cx="4581007" cy="2610506"/>
          </a:xfrm>
          <a:prstGeom prst="rect">
            <a:avLst/>
          </a:prstGeom>
        </p:spPr>
      </p:pic>
      <p:pic>
        <p:nvPicPr>
          <p:cNvPr id="7" name="Picture 6" descr="A group of people standing next to a clock&#10;&#10;Description automatically generated">
            <a:extLst>
              <a:ext uri="{FF2B5EF4-FFF2-40B4-BE49-F238E27FC236}">
                <a16:creationId xmlns:a16="http://schemas.microsoft.com/office/drawing/2014/main" id="{381FFB2C-7478-A046-832E-7BDD61320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2" r="10983" b="-3"/>
          <a:stretch/>
        </p:blipFill>
        <p:spPr>
          <a:xfrm>
            <a:off x="2" y="2608956"/>
            <a:ext cx="4560199" cy="4249043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7B34D440-E359-4CB9-B8E8-81977A86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7" y="-460"/>
            <a:ext cx="9144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1B8F5A0E-5428-4604-A0F3-2224BE870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4581144" cy="91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8FC14-B788-4FBC-9C5E-BC4892F5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06" y="0"/>
            <a:ext cx="7571045" cy="6858000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8D279-4E52-F24C-A072-2469E4EF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707" y="457280"/>
            <a:ext cx="6400367" cy="1431399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6F32-6880-ED4A-80D3-807647BA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90" y="1543051"/>
            <a:ext cx="6397545" cy="28717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Computer Science Major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Data Science Minor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Men’s Golf Team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2019 DIII National Champions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73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6488705-FACC-4B3A-930C-DFCD0623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2A693-C11D-4258-BD5A-51F263108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A7C75-82D3-40B8-BB33-CF1FC3BB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CAEEC9-2A71-4D1A-A998-D8831EC8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6BDBF07-1A28-45F1-9EA6-1B337166D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39B33A-95F6-4FFA-9E64-4AA8C4DC4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11293434" cy="22961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AD80-672C-C446-A245-06B77C9F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33" y="4219574"/>
            <a:ext cx="11287934" cy="16082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Separates PGA TOUR Golfers?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A254D7-1D9E-488F-B8F3-2359B1A2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5608482" cy="94997"/>
          </a:xfrm>
          <a:prstGeom prst="rect">
            <a:avLst/>
          </a:prstGeom>
          <a:solidFill>
            <a:srgbClr val="106B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A178CB-16DF-49C1-A256-0EC9C3E77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453643"/>
            <a:ext cx="5591533" cy="9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erson swinging a golf club&#10;&#10;Description automatically generated">
            <a:extLst>
              <a:ext uri="{FF2B5EF4-FFF2-40B4-BE49-F238E27FC236}">
                <a16:creationId xmlns:a16="http://schemas.microsoft.com/office/drawing/2014/main" id="{F0B2E5DE-579C-3643-8081-27D9B1CE7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81" r="11976" b="-3"/>
          <a:stretch/>
        </p:blipFill>
        <p:spPr>
          <a:xfrm>
            <a:off x="446529" y="636397"/>
            <a:ext cx="2753496" cy="3279644"/>
          </a:xfrm>
          <a:prstGeom prst="rect">
            <a:avLst/>
          </a:prstGeom>
        </p:spPr>
      </p:pic>
      <p:pic>
        <p:nvPicPr>
          <p:cNvPr id="7" name="Picture 6" descr="A person holding a golf club&#10;&#10;Description automatically generated">
            <a:extLst>
              <a:ext uri="{FF2B5EF4-FFF2-40B4-BE49-F238E27FC236}">
                <a16:creationId xmlns:a16="http://schemas.microsoft.com/office/drawing/2014/main" id="{9B34ADC8-206D-C14C-B891-3CD1DFFF1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9" r="19547" b="-3"/>
          <a:stretch/>
        </p:blipFill>
        <p:spPr>
          <a:xfrm>
            <a:off x="3308375" y="636397"/>
            <a:ext cx="2746641" cy="3279644"/>
          </a:xfrm>
          <a:prstGeom prst="rect">
            <a:avLst/>
          </a:prstGeom>
        </p:spPr>
      </p:pic>
      <p:pic>
        <p:nvPicPr>
          <p:cNvPr id="9" name="Picture 8" descr="A picture containing person, sport, game, grass&#10;&#10;Description automatically generated">
            <a:extLst>
              <a:ext uri="{FF2B5EF4-FFF2-40B4-BE49-F238E27FC236}">
                <a16:creationId xmlns:a16="http://schemas.microsoft.com/office/drawing/2014/main" id="{E60BA94E-91ED-8042-BA41-AE2E99D7F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92" r="23899" b="-1"/>
          <a:stretch/>
        </p:blipFill>
        <p:spPr>
          <a:xfrm>
            <a:off x="6153934" y="636397"/>
            <a:ext cx="2746641" cy="3279644"/>
          </a:xfrm>
          <a:prstGeom prst="rect">
            <a:avLst/>
          </a:prstGeom>
        </p:spPr>
      </p:pic>
      <p:pic>
        <p:nvPicPr>
          <p:cNvPr id="5" name="Content Placeholder 4" descr="A person in a blue uniform holding a baseball bat&#10;&#10;Description automatically generated">
            <a:extLst>
              <a:ext uri="{FF2B5EF4-FFF2-40B4-BE49-F238E27FC236}">
                <a16:creationId xmlns:a16="http://schemas.microsoft.com/office/drawing/2014/main" id="{CC93A603-21FC-8344-8A6A-1CD3B89C2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7001" r="9250" b="-1"/>
          <a:stretch/>
        </p:blipFill>
        <p:spPr>
          <a:xfrm>
            <a:off x="8999498" y="636397"/>
            <a:ext cx="2746641" cy="327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9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C418F9-B1A3-4097-9C97-E1C9F3149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Content Placeholder 4" descr="A person with a football ball&#10;&#10;Description automatically generated">
            <a:extLst>
              <a:ext uri="{FF2B5EF4-FFF2-40B4-BE49-F238E27FC236}">
                <a16:creationId xmlns:a16="http://schemas.microsoft.com/office/drawing/2014/main" id="{2538A59C-2A73-CE4B-A741-CD82E13E3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09" r="11817" b="-1"/>
          <a:stretch/>
        </p:blipFill>
        <p:spPr>
          <a:xfrm>
            <a:off x="446533" y="457201"/>
            <a:ext cx="7595655" cy="5856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B5E8ED2-C3EC-40AD-BDB9-27E589B52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rgbClr val="4B67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8E880-5C57-4347-A5BE-28FA8F826E5B}"/>
              </a:ext>
            </a:extLst>
          </p:cNvPr>
          <p:cNvSpPr txBox="1"/>
          <p:nvPr/>
        </p:nvSpPr>
        <p:spPr>
          <a:xfrm>
            <a:off x="8624315" y="3093042"/>
            <a:ext cx="3121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IS THIS TRUE?</a:t>
            </a:r>
          </a:p>
        </p:txBody>
      </p:sp>
    </p:spTree>
    <p:extLst>
      <p:ext uri="{BB962C8B-B14F-4D97-AF65-F5344CB8AC3E}">
        <p14:creationId xmlns:p14="http://schemas.microsoft.com/office/powerpoint/2010/main" val="237305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92BA79DD-603B-ED44-A145-6165E6FDC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370669"/>
            <a:ext cx="10905066" cy="41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3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B55D6-BE2C-6341-AC2F-29E38A1E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135" y="3696365"/>
            <a:ext cx="7793009" cy="2630140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F175B738-94FE-5C4D-89BB-DDB39ABCE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216" r="49049" b="1216"/>
          <a:stretch/>
        </p:blipFill>
        <p:spPr>
          <a:xfrm>
            <a:off x="491856" y="446097"/>
            <a:ext cx="7793009" cy="3250268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0F0FDAC-BF24-E048-99C8-052B0FB7C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478" y="863595"/>
            <a:ext cx="1904554" cy="1904554"/>
          </a:xfrm>
          <a:prstGeom prst="rect">
            <a:avLst/>
          </a:prstGeom>
        </p:spPr>
      </p:pic>
      <p:sp>
        <p:nvSpPr>
          <p:cNvPr id="19" name="Left Arrow 18">
            <a:extLst>
              <a:ext uri="{FF2B5EF4-FFF2-40B4-BE49-F238E27FC236}">
                <a16:creationId xmlns:a16="http://schemas.microsoft.com/office/drawing/2014/main" id="{F2C33707-5E23-C14F-A959-3A0E8106BA4E}"/>
              </a:ext>
            </a:extLst>
          </p:cNvPr>
          <p:cNvSpPr/>
          <p:nvPr/>
        </p:nvSpPr>
        <p:spPr>
          <a:xfrm>
            <a:off x="8400288" y="1560514"/>
            <a:ext cx="1395302" cy="5107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C537DE0B-A3F4-454A-8000-B52A7B956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81" y="4875380"/>
            <a:ext cx="2787785" cy="9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2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9F57B-1F6A-A84C-918D-F8F40B56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831358"/>
            <a:ext cx="11182547" cy="46407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0F6303-F36F-D34B-B502-18D7DDD47E8F}"/>
              </a:ext>
            </a:extLst>
          </p:cNvPr>
          <p:cNvSpPr/>
          <p:nvPr/>
        </p:nvSpPr>
        <p:spPr>
          <a:xfrm>
            <a:off x="3861115" y="5657310"/>
            <a:ext cx="4597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1866 rows x 33 columns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899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9AD4F-C967-A74A-B03D-18FB0FE6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WHAT Separates PGA TOUR Golfers?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E5499-5E43-3F4B-B4A4-05904397B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609344"/>
            <a:ext cx="7416758" cy="510844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SCORING</a:t>
            </a:r>
            <a:r>
              <a:rPr lang="en-US" sz="2000" dirty="0">
                <a:solidFill>
                  <a:schemeClr val="tx2"/>
                </a:solidFill>
              </a:rPr>
              <a:t> - The average number of strokes taken by a player during a single round.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FWY_% (FAIRWAYS) -</a:t>
            </a:r>
            <a:r>
              <a:rPr lang="en-US" sz="2000" dirty="0">
                <a:solidFill>
                  <a:schemeClr val="tx2"/>
                </a:solidFill>
              </a:rPr>
              <a:t>The percentage of time a tee shot comes to rest in the fairway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GIR_% (GREENS IN REGULATION) </a:t>
            </a:r>
            <a:r>
              <a:rPr lang="en-US" sz="2000" dirty="0">
                <a:solidFill>
                  <a:schemeClr val="tx2"/>
                </a:solidFill>
              </a:rPr>
              <a:t>-The percent of time a player was able to hit the green in regulation.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SG (STROKES GAINED) – </a:t>
            </a:r>
            <a:r>
              <a:rPr lang="en-US" sz="2000" dirty="0">
                <a:solidFill>
                  <a:schemeClr val="tx2"/>
                </a:solidFill>
              </a:rPr>
              <a:t>Player performance versus the field measured in the strokes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DRIVING DISTANCE – </a:t>
            </a:r>
            <a:r>
              <a:rPr lang="en-US" sz="2000" dirty="0">
                <a:solidFill>
                  <a:schemeClr val="tx2"/>
                </a:solidFill>
              </a:rPr>
              <a:t>The average number of yards measured per drive.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91DD-21F9-8742-BE49-E9D0F17CB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3" t="3042" r="5745" b="4930"/>
          <a:stretch/>
        </p:blipFill>
        <p:spPr>
          <a:xfrm>
            <a:off x="8173481" y="219456"/>
            <a:ext cx="3750295" cy="6638544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70079D1-97E0-714A-9DC5-D3E2982808E7}"/>
              </a:ext>
            </a:extLst>
          </p:cNvPr>
          <p:cNvSpPr/>
          <p:nvPr/>
        </p:nvSpPr>
        <p:spPr>
          <a:xfrm rot="21230085" flipV="1">
            <a:off x="6643515" y="2874766"/>
            <a:ext cx="3172644" cy="77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31A10B99-A64E-E843-BB90-7034E9E1AADD}"/>
              </a:ext>
            </a:extLst>
          </p:cNvPr>
          <p:cNvSpPr/>
          <p:nvPr/>
        </p:nvSpPr>
        <p:spPr>
          <a:xfrm rot="2652366">
            <a:off x="8381815" y="925256"/>
            <a:ext cx="138073" cy="37361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BAE48-33B6-1049-8446-389C3277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94" y="623135"/>
            <a:ext cx="7857743" cy="5575124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A407F90-FF59-B540-B398-2DDD10C6B5FA}"/>
              </a:ext>
            </a:extLst>
          </p:cNvPr>
          <p:cNvSpPr/>
          <p:nvPr/>
        </p:nvSpPr>
        <p:spPr>
          <a:xfrm>
            <a:off x="4241830" y="1207198"/>
            <a:ext cx="3944066" cy="93859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864C7494-EEDE-A44B-BAF8-26F9E5FB8511}"/>
              </a:ext>
            </a:extLst>
          </p:cNvPr>
          <p:cNvSpPr/>
          <p:nvPr/>
        </p:nvSpPr>
        <p:spPr>
          <a:xfrm>
            <a:off x="4241830" y="4821937"/>
            <a:ext cx="4304762" cy="93859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4F07E44C-EB3D-0E4E-AA8F-56B9575BD844}"/>
              </a:ext>
            </a:extLst>
          </p:cNvPr>
          <p:cNvSpPr/>
          <p:nvPr/>
        </p:nvSpPr>
        <p:spPr>
          <a:xfrm>
            <a:off x="2267715" y="1193100"/>
            <a:ext cx="743709" cy="150133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48E26-2472-1849-9DE1-C5AD0982DFF9}"/>
              </a:ext>
            </a:extLst>
          </p:cNvPr>
          <p:cNvSpPr/>
          <p:nvPr/>
        </p:nvSpPr>
        <p:spPr>
          <a:xfrm>
            <a:off x="477012" y="6421314"/>
            <a:ext cx="1123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Observation: Greens and Distance are more important to scoring than fairways (accuracy)</a:t>
            </a:r>
          </a:p>
        </p:txBody>
      </p:sp>
    </p:spTree>
    <p:extLst>
      <p:ext uri="{BB962C8B-B14F-4D97-AF65-F5344CB8AC3E}">
        <p14:creationId xmlns:p14="http://schemas.microsoft.com/office/powerpoint/2010/main" val="294061285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378</Words>
  <Application>Microsoft Macintosh PowerPoint</Application>
  <PresentationFormat>Widescreen</PresentationFormat>
  <Paragraphs>60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Nova Light</vt:lpstr>
      <vt:lpstr>Calibri</vt:lpstr>
      <vt:lpstr>Gill Sans MT</vt:lpstr>
      <vt:lpstr>Wingdings 2</vt:lpstr>
      <vt:lpstr>DividendVTI</vt:lpstr>
      <vt:lpstr>PGA Tour data analysis</vt:lpstr>
      <vt:lpstr>ABOUT ME</vt:lpstr>
      <vt:lpstr>WHAT Separates PGA TOUR Golfers?</vt:lpstr>
      <vt:lpstr>PowerPoint Presentation</vt:lpstr>
      <vt:lpstr>PowerPoint Presentation</vt:lpstr>
      <vt:lpstr>PowerPoint Presentation</vt:lpstr>
      <vt:lpstr>PowerPoint Presentation</vt:lpstr>
      <vt:lpstr>WHAT Separates PGA TOUR Golfers?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Potential future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PGA Tour data analysis</dc:title>
  <dc:creator>Jonathan Nocek</dc:creator>
  <cp:lastModifiedBy>Jonathan Nocek</cp:lastModifiedBy>
  <cp:revision>4</cp:revision>
  <dcterms:created xsi:type="dcterms:W3CDTF">2019-12-12T13:23:33Z</dcterms:created>
  <dcterms:modified xsi:type="dcterms:W3CDTF">2019-12-12T14:01:37Z</dcterms:modified>
</cp:coreProperties>
</file>